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8" r:id="rId2"/>
    <p:sldId id="278" r:id="rId3"/>
    <p:sldId id="261" r:id="rId4"/>
    <p:sldId id="257" r:id="rId5"/>
    <p:sldId id="274" r:id="rId6"/>
    <p:sldId id="276" r:id="rId7"/>
    <p:sldId id="279" r:id="rId8"/>
    <p:sldId id="277" r:id="rId9"/>
    <p:sldId id="28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5768"/>
  </p:normalViewPr>
  <p:slideViewPr>
    <p:cSldViewPr snapToGrid="0" snapToObjects="1">
      <p:cViewPr>
        <p:scale>
          <a:sx n="80" d="100"/>
          <a:sy n="80" d="100"/>
        </p:scale>
        <p:origin x="1016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8D86F9-1B86-5D4D-8221-9C44DA71010C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B9BE9-B8EE-A546-9287-17ECB9985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616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  </a:t>
            </a:r>
            <a:r>
              <a:rPr lang="en-US" baseline="0" dirty="0" smtClean="0"/>
              <a:t> </a:t>
            </a:r>
            <a:r>
              <a:rPr lang="en-US" dirty="0" smtClean="0"/>
              <a:t>Big basketball fan, decided to explore</a:t>
            </a:r>
            <a:r>
              <a:rPr lang="en-US" baseline="0" dirty="0" smtClean="0"/>
              <a:t> whether...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NBA Players</a:t>
            </a:r>
            <a:r>
              <a:rPr lang="en-US" baseline="0" dirty="0" smtClean="0"/>
              <a:t> can effectively clustered into types based </a:t>
            </a:r>
          </a:p>
          <a:p>
            <a:pPr marL="285750" indent="-285750">
              <a:buFont typeface="Arial" charset="0"/>
              <a:buChar char="•"/>
            </a:pPr>
            <a:r>
              <a:rPr lang="en-US" baseline="0" dirty="0" smtClean="0"/>
              <a:t>If so: 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Can </a:t>
            </a:r>
            <a:r>
              <a:rPr lang="en-US" dirty="0" smtClean="0"/>
              <a:t>we apply</a:t>
            </a:r>
            <a:r>
              <a:rPr lang="en-US" baseline="0" dirty="0" smtClean="0"/>
              <a:t> these clusters to the task of finding optimal </a:t>
            </a:r>
            <a:r>
              <a:rPr lang="en-US" baseline="0" dirty="0" smtClean="0"/>
              <a:t>lineups. 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baseline="0" dirty="0" smtClean="0"/>
              <a:t>Lineups are groups players from same team who play on the court together. 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context 20-30 sec </a:t>
            </a:r>
          </a:p>
          <a:p>
            <a:r>
              <a:rPr lang="en-US" dirty="0" smtClean="0"/>
              <a:t>process 1 min</a:t>
            </a:r>
          </a:p>
          <a:p>
            <a:r>
              <a:rPr lang="en-US" dirty="0" smtClean="0"/>
              <a:t>results 1-1.5min</a:t>
            </a:r>
          </a:p>
          <a:p>
            <a:r>
              <a:rPr lang="en-US" dirty="0" smtClean="0"/>
              <a:t>next</a:t>
            </a:r>
            <a:r>
              <a:rPr lang="en-US" baseline="0" dirty="0" smtClean="0"/>
              <a:t> steps 20-30 sec</a:t>
            </a:r>
          </a:p>
          <a:p>
            <a:r>
              <a:rPr lang="en-US" baseline="0" dirty="0" smtClean="0"/>
              <a:t>2 min for questions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B9BE9-B8EE-A546-9287-17ECB9985FC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735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WHERE DID THE DATA</a:t>
            </a:r>
            <a:r>
              <a:rPr lang="en-US" b="1" baseline="0" dirty="0" smtClean="0"/>
              <a:t> COME FROM</a:t>
            </a:r>
            <a:endParaRPr lang="en-US" b="1" dirty="0" smtClean="0"/>
          </a:p>
          <a:p>
            <a:r>
              <a:rPr lang="en-US" dirty="0" smtClean="0"/>
              <a:t>I scraped player performance </a:t>
            </a:r>
            <a:r>
              <a:rPr lang="en-US" dirty="0" smtClean="0"/>
              <a:t>statistics</a:t>
            </a:r>
            <a:r>
              <a:rPr lang="en-US" baseline="0" dirty="0" smtClean="0"/>
              <a:t> </a:t>
            </a:r>
            <a:r>
              <a:rPr lang="en-US" dirty="0" smtClean="0"/>
              <a:t>data from</a:t>
            </a:r>
            <a:r>
              <a:rPr lang="en-US" baseline="0" dirty="0" smtClean="0"/>
              <a:t> NBA/</a:t>
            </a:r>
            <a:r>
              <a:rPr lang="en-US" baseline="0" dirty="0" err="1" smtClean="0"/>
              <a:t>stats.com</a:t>
            </a:r>
            <a:r>
              <a:rPr lang="en-US" baseline="0" dirty="0" smtClean="0"/>
              <a:t> </a:t>
            </a:r>
            <a:r>
              <a:rPr lang="en-US" baseline="0" dirty="0" smtClean="0"/>
              <a:t>for all players </a:t>
            </a:r>
            <a:r>
              <a:rPr lang="en-US" dirty="0" smtClean="0"/>
              <a:t>since</a:t>
            </a:r>
            <a:r>
              <a:rPr lang="en-US" baseline="0" dirty="0" smtClean="0"/>
              <a:t> </a:t>
            </a:r>
            <a:r>
              <a:rPr lang="en-US" baseline="0" dirty="0" smtClean="0"/>
              <a:t>the 2013-14 </a:t>
            </a:r>
            <a:r>
              <a:rPr lang="en-US" baseline="0" dirty="0" smtClean="0"/>
              <a:t>season (750), reduced this set to those who played above 200 min (600)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="1" baseline="0" dirty="0" smtClean="0"/>
              <a:t>DESCRIBE FEATURES</a:t>
            </a:r>
            <a:endParaRPr lang="en-US" b="1" baseline="0" dirty="0" smtClean="0"/>
          </a:p>
          <a:p>
            <a:r>
              <a:rPr lang="en-US" baseline="0" dirty="0" smtClean="0"/>
              <a:t>	1) Created </a:t>
            </a:r>
            <a:r>
              <a:rPr lang="en-US" baseline="0" dirty="0" smtClean="0"/>
              <a:t>15 features – player statistics standardized to per-posession to control for playing time and pace of play. </a:t>
            </a:r>
            <a:endParaRPr lang="en-US" baseline="0" dirty="0" smtClean="0"/>
          </a:p>
          <a:p>
            <a:r>
              <a:rPr lang="en-US" baseline="0" dirty="0" smtClean="0"/>
              <a:t>	2) Try to balance defensive and offensive features to the extent possible.  Defense is half the game but there aren’t many defensive stats captured compared to 	offensive. </a:t>
            </a:r>
          </a:p>
          <a:p>
            <a:r>
              <a:rPr lang="en-US" baseline="0" dirty="0" smtClean="0"/>
              <a:t>	3) Capture </a:t>
            </a:r>
            <a:r>
              <a:rPr lang="en-US" baseline="0" dirty="0" smtClean="0"/>
              <a:t>actions taken on the court rather than efficiency of those actions </a:t>
            </a:r>
            <a:r>
              <a:rPr lang="en-US" baseline="0" dirty="0" smtClean="0"/>
              <a:t>bc I have a low ratio of observations to features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Steph Curry --&gt; shoots a lot of threes, plays his defense on the perimeter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Javale</a:t>
            </a:r>
            <a:r>
              <a:rPr lang="en-US" baseline="0" dirty="0" smtClean="0"/>
              <a:t> McGee --&gt; almost everything he </a:t>
            </a:r>
            <a:r>
              <a:rPr lang="en-US" baseline="0" dirty="0" err="1" smtClean="0"/>
              <a:t>contriubutes</a:t>
            </a:r>
            <a:r>
              <a:rPr lang="en-US" baseline="0" dirty="0" smtClean="0"/>
              <a:t>, on offense and defense occurs close to the basket.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B9BE9-B8EE-A546-9287-17ECB9985FC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29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To get started...</a:t>
            </a:r>
          </a:p>
          <a:p>
            <a:pPr marL="171450" indent="-171450">
              <a:buFont typeface="Arial" charset="0"/>
              <a:buChar char="•"/>
            </a:pPr>
            <a:endParaRPr lang="en-US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Features can be reduced to 13 eigenvectors </a:t>
            </a:r>
            <a:r>
              <a:rPr lang="en-US" baseline="0" dirty="0" smtClean="0"/>
              <a:t>with PCA off </a:t>
            </a:r>
            <a:r>
              <a:rPr lang="en-US" baseline="0" dirty="0" smtClean="0"/>
              <a:t>the </a:t>
            </a:r>
            <a:r>
              <a:rPr lang="en-US" baseline="0" dirty="0" smtClean="0"/>
              <a:t>bat, </a:t>
            </a:r>
            <a:r>
              <a:rPr lang="en-US" baseline="0" dirty="0" smtClean="0"/>
              <a:t>with virtually no loss in information. </a:t>
            </a:r>
            <a:endParaRPr lang="en-US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The graph on the right is the full set of points displayed in the top three eigenvectors, which represent 65% of the total variance in the data set, with K=3 </a:t>
            </a:r>
            <a:r>
              <a:rPr lang="en-US" baseline="0" dirty="0" err="1" smtClean="0"/>
              <a:t>kmeans</a:t>
            </a:r>
            <a:r>
              <a:rPr lang="en-US" baseline="0" dirty="0" smtClean="0"/>
              <a:t> clusters layered on the data. 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Generally, </a:t>
            </a:r>
            <a:r>
              <a:rPr lang="en-US" dirty="0" err="1" smtClean="0"/>
              <a:t>Kmeans</a:t>
            </a:r>
            <a:r>
              <a:rPr lang="en-US" dirty="0" smtClean="0"/>
              <a:t> has</a:t>
            </a:r>
            <a:r>
              <a:rPr lang="en-US" baseline="0" dirty="0" smtClean="0"/>
              <a:t> trouble dealing with clusters of different densities and centroid placement is very sensitive to outliers. and </a:t>
            </a:r>
            <a:r>
              <a:rPr lang="en-US" dirty="0" smtClean="0"/>
              <a:t>over or under representation of clusters in some regions.</a:t>
            </a:r>
            <a:r>
              <a:rPr lang="en-US" baseline="0" dirty="0" smtClean="0"/>
              <a:t>  </a:t>
            </a:r>
            <a:r>
              <a:rPr lang="en-US" dirty="0" smtClean="0"/>
              <a:t>Predicated on assumption that the</a:t>
            </a:r>
            <a:r>
              <a:rPr lang="en-US" baseline="0" dirty="0" smtClean="0"/>
              <a:t> data naturally </a:t>
            </a:r>
            <a:r>
              <a:rPr lang="en-US" dirty="0" smtClean="0"/>
              <a:t>clusters spherically</a:t>
            </a:r>
            <a:r>
              <a:rPr lang="en-US" baseline="0" dirty="0" smtClean="0"/>
              <a:t> which doesn’t seem to be the case here, beyond the three large clusters. </a:t>
            </a:r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B9BE9-B8EE-A546-9287-17ECB9985FC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742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ASSUMPTION OF HIERARCHY</a:t>
            </a:r>
          </a:p>
          <a:p>
            <a:r>
              <a:rPr lang="en-US" dirty="0" smtClean="0"/>
              <a:t>I did assume that there was</a:t>
            </a:r>
            <a:r>
              <a:rPr lang="en-US" baseline="0" dirty="0" smtClean="0"/>
              <a:t> </a:t>
            </a:r>
            <a:r>
              <a:rPr lang="en-US" dirty="0" smtClean="0"/>
              <a:t>at </a:t>
            </a:r>
            <a:r>
              <a:rPr lang="en-US" dirty="0" smtClean="0"/>
              <a:t>least some hierarchical structure to the data.  </a:t>
            </a:r>
            <a:endParaRPr lang="en-US" dirty="0" smtClean="0"/>
          </a:p>
          <a:p>
            <a:r>
              <a:rPr lang="en-US" dirty="0" smtClean="0"/>
              <a:t>	</a:t>
            </a:r>
            <a:r>
              <a:rPr lang="en-US" dirty="0" err="1" smtClean="0"/>
              <a:t>Eg</a:t>
            </a:r>
            <a:r>
              <a:rPr lang="en-US" dirty="0" smtClean="0"/>
              <a:t>:</a:t>
            </a:r>
            <a:r>
              <a:rPr lang="en-US" baseline="0" dirty="0" smtClean="0"/>
              <a:t> </a:t>
            </a:r>
            <a:r>
              <a:rPr lang="en-US" dirty="0" smtClean="0"/>
              <a:t>7 footers generally</a:t>
            </a:r>
            <a:r>
              <a:rPr lang="en-US" baseline="0" dirty="0" smtClean="0"/>
              <a:t> defend close to the basket, relatively short players generally have certain </a:t>
            </a:r>
            <a:r>
              <a:rPr lang="en-US" baseline="0" dirty="0" smtClean="0"/>
              <a:t>offensive skills </a:t>
            </a:r>
            <a:r>
              <a:rPr lang="en-US" baseline="0" dirty="0" smtClean="0"/>
              <a:t>that offset their defensive liabilities, 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EVIDENCE</a:t>
            </a:r>
            <a:endParaRPr lang="en-US" b="1" baseline="0" dirty="0" smtClean="0"/>
          </a:p>
          <a:p>
            <a:r>
              <a:rPr lang="en-US" baseline="0" dirty="0" smtClean="0"/>
              <a:t>I applied hierarchical </a:t>
            </a:r>
            <a:r>
              <a:rPr lang="en-US" baseline="0" dirty="0" smtClean="0"/>
              <a:t>clustering with ward </a:t>
            </a:r>
            <a:r>
              <a:rPr lang="en-US" baseline="0" dirty="0" smtClean="0"/>
              <a:t>method to test this and the results supported what I saw with </a:t>
            </a:r>
            <a:r>
              <a:rPr lang="en-US" baseline="0" dirty="0" err="1" smtClean="0"/>
              <a:t>kmeans</a:t>
            </a:r>
            <a:r>
              <a:rPr lang="en-US" baseline="0" dirty="0" smtClean="0"/>
              <a:t>: </a:t>
            </a:r>
          </a:p>
          <a:p>
            <a:r>
              <a:rPr lang="en-US" baseline="0" dirty="0" smtClean="0"/>
              <a:t>	1) there is a hierarchy but the points within each of the three large clusters were difficult to subdivide using methods that optimize for distance from a centroid.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B9BE9-B8EE-A546-9287-17ECB9985F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85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t-</a:t>
            </a:r>
            <a:r>
              <a:rPr lang="en-US" dirty="0" err="1" smtClean="0"/>
              <a:t>sne</a:t>
            </a:r>
            <a:r>
              <a:rPr lang="en-US" dirty="0" smtClean="0"/>
              <a:t>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t-Distributed Stochastic Neighbor Embedding)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technique to re-map all points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space based on 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guassian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method that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groups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points together based in their closeness to one another 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rather than to a centroid in a spherical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space like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kmeans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hierarchical using the ward method.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optimizes preservation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small distances between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points compared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PCA which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tries to maximize variance ::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 remapped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points without clusters overlaid – supports a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hierarhical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structure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2) same data with the 3 clusters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created overlaid, supports the idea that hierarchical did well to identify these high level clusters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3) points with 10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h_clusters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overlaid.  also tried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kmeans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shows that optimizing for min variance within clusters doesn’t work well on this level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B9BE9-B8EE-A546-9287-17ECB9985F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162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took</a:t>
            </a:r>
            <a:r>
              <a:rPr lang="en-US" baseline="0" dirty="0" smtClean="0"/>
              <a:t> the three hierarchical clusters I created and, for each:</a:t>
            </a:r>
          </a:p>
          <a:p>
            <a:endParaRPr lang="en-US" baseline="0" dirty="0" smtClean="0"/>
          </a:p>
          <a:p>
            <a:r>
              <a:rPr lang="en-US" baseline="0" dirty="0" smtClean="0"/>
              <a:t>	significantly reduced the dimensions with PCA. 15 to 5-7 while retaining 85-95% of the information</a:t>
            </a:r>
          </a:p>
          <a:p>
            <a:r>
              <a:rPr lang="en-US" baseline="0" dirty="0" smtClean="0"/>
              <a:t>	re-</a:t>
            </a:r>
            <a:r>
              <a:rPr lang="en-US" baseline="0" dirty="0" err="1" smtClean="0"/>
              <a:t>maped</a:t>
            </a:r>
            <a:r>
              <a:rPr lang="en-US" baseline="0" dirty="0" smtClean="0"/>
              <a:t> the data using t-</a:t>
            </a:r>
            <a:r>
              <a:rPr lang="en-US" baseline="0" dirty="0" err="1" smtClean="0"/>
              <a:t>sne</a:t>
            </a:r>
            <a:endParaRPr lang="en-US" baseline="0" dirty="0" smtClean="0"/>
          </a:p>
          <a:p>
            <a:r>
              <a:rPr lang="en-US" baseline="0" dirty="0" smtClean="0"/>
              <a:t>	applied </a:t>
            </a:r>
            <a:r>
              <a:rPr lang="en-US" baseline="0" dirty="0" err="1" smtClean="0"/>
              <a:t>Kmeans</a:t>
            </a:r>
            <a:r>
              <a:rPr lang="en-US" baseline="0" dirty="0" smtClean="0"/>
              <a:t> on the remapped data.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B9BE9-B8EE-A546-9287-17ECB9985F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4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also scraped</a:t>
            </a:r>
            <a:r>
              <a:rPr lang="en-US" baseline="0" dirty="0" smtClean="0"/>
              <a:t> lineup performance data going back to 2012.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every 5 man lineup that has played together we can use their aggregate points scored and their aggregate points allowed to </a:t>
            </a:r>
            <a:r>
              <a:rPr lang="en-US" baseline="0" dirty="0" smtClean="0"/>
              <a:t>to get their total net scoring margin,</a:t>
            </a:r>
            <a:r>
              <a:rPr lang="en-US" baseline="0" dirty="0" smtClean="0"/>
              <a:t>  We can then standardize by minutes per minute, and use net per minute as a metric to compare lineups to one another.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After the player clustering step, we can overlay clusters on top of this lineup data in order to create samples of every combination of clusters representing lineups.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I’ll come back to this.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0B9BE9-B8EE-A546-9287-17ECB9985FC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288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203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76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84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641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04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38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140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41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80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393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746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F6105-61DA-E44F-A90B-FD4625F7AACF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03754-4642-D64F-8B3E-5A2415D34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77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9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36885" y="205205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NBA Player Types and 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Optimal </a:t>
            </a:r>
            <a:r>
              <a:rPr lang="en-US" dirty="0" smtClean="0">
                <a:solidFill>
                  <a:schemeClr val="bg1"/>
                </a:solidFill>
              </a:rPr>
              <a:t>Lineup Composition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2500" dirty="0" smtClean="0">
                <a:solidFill>
                  <a:schemeClr val="bg1"/>
                </a:solidFill>
              </a:rPr>
              <a:t>Mark </a:t>
            </a:r>
            <a:r>
              <a:rPr lang="en-US" sz="2500" dirty="0" smtClean="0">
                <a:solidFill>
                  <a:schemeClr val="bg1"/>
                </a:solidFill>
              </a:rPr>
              <a:t>Corey</a:t>
            </a:r>
            <a:r>
              <a:rPr lang="en-US" sz="2500" dirty="0">
                <a:solidFill>
                  <a:schemeClr val="bg1"/>
                </a:solidFill>
              </a:rPr>
              <a:t/>
            </a:r>
            <a:br>
              <a:rPr lang="en-US" sz="2500" dirty="0">
                <a:solidFill>
                  <a:schemeClr val="bg1"/>
                </a:solidFill>
              </a:rPr>
            </a:br>
            <a:r>
              <a:rPr lang="en-US" sz="2500" dirty="0">
                <a:solidFill>
                  <a:schemeClr val="bg1"/>
                </a:solidFill>
              </a:rPr>
              <a:t>github.com</a:t>
            </a:r>
            <a:r>
              <a:rPr lang="en-US" sz="2500" dirty="0">
                <a:solidFill>
                  <a:schemeClr val="bg1"/>
                </a:solidFill>
              </a:rPr>
              <a:t>/</a:t>
            </a:r>
            <a:r>
              <a:rPr lang="en-US" sz="2500" dirty="0">
                <a:solidFill>
                  <a:schemeClr val="bg1"/>
                </a:solidFill>
              </a:rPr>
              <a:t>MarkDCorey</a:t>
            </a:r>
            <a:r>
              <a:rPr lang="en-US" sz="2500" dirty="0">
                <a:solidFill>
                  <a:schemeClr val="bg1"/>
                </a:solidFill>
              </a:rPr>
              <a:t>/</a:t>
            </a:r>
            <a:r>
              <a:rPr lang="en-US" sz="2500" dirty="0">
                <a:solidFill>
                  <a:schemeClr val="bg1"/>
                </a:solidFill>
              </a:rPr>
              <a:t>nba_player_clustering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318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13054" y="1837012"/>
            <a:ext cx="6011768" cy="32040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96" y="2451862"/>
            <a:ext cx="2946400" cy="275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5496" y="2451862"/>
            <a:ext cx="3225800" cy="2819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747" y="4845205"/>
            <a:ext cx="2791710" cy="2025984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83418" y="509978"/>
            <a:ext cx="7732295" cy="1173684"/>
          </a:xfrm>
        </p:spPr>
        <p:txBody>
          <a:bodyPr>
            <a:normAutofit/>
          </a:bodyPr>
          <a:lstStyle/>
          <a:p>
            <a:r>
              <a:rPr lang="en-US" dirty="0" smtClean="0"/>
              <a:t>Player Data Example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87426" y="3518305"/>
            <a:ext cx="2905986" cy="41200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93412" y="4583086"/>
            <a:ext cx="2205461" cy="2295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3117476" y="3168314"/>
            <a:ext cx="2136315" cy="256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92291" y="4771716"/>
            <a:ext cx="2419699" cy="41200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092" y="5165690"/>
            <a:ext cx="2558249" cy="1705499"/>
          </a:xfrm>
          <a:prstGeom prst="rect">
            <a:avLst/>
          </a:prstGeom>
        </p:spPr>
      </p:pic>
      <p:sp>
        <p:nvSpPr>
          <p:cNvPr id="22" name="Triangle 21"/>
          <p:cNvSpPr/>
          <p:nvPr/>
        </p:nvSpPr>
        <p:spPr>
          <a:xfrm>
            <a:off x="9646283" y="1876924"/>
            <a:ext cx="251695" cy="2727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riangle 23"/>
          <p:cNvSpPr/>
          <p:nvPr/>
        </p:nvSpPr>
        <p:spPr>
          <a:xfrm>
            <a:off x="9428922" y="1411700"/>
            <a:ext cx="251695" cy="27271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riangle 24"/>
          <p:cNvSpPr/>
          <p:nvPr/>
        </p:nvSpPr>
        <p:spPr>
          <a:xfrm>
            <a:off x="9554769" y="1411699"/>
            <a:ext cx="251695" cy="2727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riangle 25"/>
          <p:cNvSpPr/>
          <p:nvPr/>
        </p:nvSpPr>
        <p:spPr>
          <a:xfrm>
            <a:off x="8467189" y="2237871"/>
            <a:ext cx="251695" cy="2727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riangle 26"/>
          <p:cNvSpPr/>
          <p:nvPr/>
        </p:nvSpPr>
        <p:spPr>
          <a:xfrm>
            <a:off x="9445754" y="2542669"/>
            <a:ext cx="251695" cy="2727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riangle 27"/>
          <p:cNvSpPr/>
          <p:nvPr/>
        </p:nvSpPr>
        <p:spPr>
          <a:xfrm>
            <a:off x="10680999" y="2029324"/>
            <a:ext cx="251695" cy="2727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8701463" y="4162924"/>
            <a:ext cx="258051" cy="272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9487528" y="3938337"/>
            <a:ext cx="258051" cy="272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/>
          <p:cNvSpPr/>
          <p:nvPr/>
        </p:nvSpPr>
        <p:spPr>
          <a:xfrm>
            <a:off x="10289633" y="4114796"/>
            <a:ext cx="258051" cy="272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8605212" y="4916901"/>
            <a:ext cx="258051" cy="272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/>
          <p:cNvSpPr/>
          <p:nvPr/>
        </p:nvSpPr>
        <p:spPr>
          <a:xfrm>
            <a:off x="10113170" y="4740437"/>
            <a:ext cx="258051" cy="2727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/>
          <p:cNvSpPr/>
          <p:nvPr/>
        </p:nvSpPr>
        <p:spPr>
          <a:xfrm>
            <a:off x="9483691" y="5189616"/>
            <a:ext cx="258051" cy="27271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riangle 34"/>
          <p:cNvSpPr/>
          <p:nvPr/>
        </p:nvSpPr>
        <p:spPr>
          <a:xfrm>
            <a:off x="9741742" y="1259302"/>
            <a:ext cx="251695" cy="27271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riangle 35"/>
          <p:cNvSpPr/>
          <p:nvPr/>
        </p:nvSpPr>
        <p:spPr>
          <a:xfrm>
            <a:off x="9228398" y="1227218"/>
            <a:ext cx="251695" cy="272715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riangle 36"/>
          <p:cNvSpPr/>
          <p:nvPr/>
        </p:nvSpPr>
        <p:spPr>
          <a:xfrm>
            <a:off x="9052729" y="1828798"/>
            <a:ext cx="251695" cy="27271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/>
          <p:cNvSpPr/>
          <p:nvPr/>
        </p:nvSpPr>
        <p:spPr>
          <a:xfrm>
            <a:off x="9748385" y="4989092"/>
            <a:ext cx="258051" cy="27271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3117476" y="4977060"/>
            <a:ext cx="2205461" cy="2295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16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79621"/>
          </a:xfrm>
        </p:spPr>
        <p:txBody>
          <a:bodyPr>
            <a:normAutofit/>
          </a:bodyPr>
          <a:lstStyle/>
          <a:p>
            <a:r>
              <a:rPr lang="en-US" dirty="0" smtClean="0"/>
              <a:t>Player Data: Feature Reduction </a:t>
            </a:r>
            <a:r>
              <a:rPr lang="en-US" dirty="0" smtClean="0"/>
              <a:t>and </a:t>
            </a:r>
            <a:br>
              <a:rPr lang="en-US" dirty="0" smtClean="0"/>
            </a:br>
            <a:r>
              <a:rPr lang="en-US" dirty="0" smtClean="0"/>
              <a:t>First Clustering </a:t>
            </a:r>
            <a:r>
              <a:rPr lang="en-US" dirty="0" smtClean="0"/>
              <a:t>Attempt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84"/>
          <a:stretch/>
        </p:blipFill>
        <p:spPr>
          <a:xfrm>
            <a:off x="5436839" y="1020324"/>
            <a:ext cx="6755161" cy="55542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9" t="6186" r="49740" b="3656"/>
          <a:stretch/>
        </p:blipFill>
        <p:spPr>
          <a:xfrm>
            <a:off x="0" y="1707440"/>
            <a:ext cx="5248333" cy="418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204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0" t="8200" r="9514" b="9339"/>
          <a:stretch/>
        </p:blipFill>
        <p:spPr>
          <a:xfrm>
            <a:off x="3399753" y="534251"/>
            <a:ext cx="8680829" cy="2609936"/>
          </a:xfrm>
          <a:prstGeom prst="rect">
            <a:avLst/>
          </a:prstGeom>
        </p:spPr>
      </p:pic>
      <p:cxnSp>
        <p:nvCxnSpPr>
          <p:cNvPr id="10" name="Straight Connector 9"/>
          <p:cNvCxnSpPr>
            <a:endCxn id="7" idx="1"/>
          </p:cNvCxnSpPr>
          <p:nvPr/>
        </p:nvCxnSpPr>
        <p:spPr>
          <a:xfrm flipH="1">
            <a:off x="3399753" y="1825917"/>
            <a:ext cx="8792247" cy="13302"/>
          </a:xfrm>
          <a:prstGeom prst="line">
            <a:avLst/>
          </a:prstGeom>
          <a:ln w="952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96850" y="25717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Hierarchical</a:t>
            </a:r>
            <a:br>
              <a:rPr lang="en-US" dirty="0" smtClean="0"/>
            </a:br>
            <a:r>
              <a:rPr lang="en-US" dirty="0" smtClean="0"/>
              <a:t>Structure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6434"/>
          <a:stretch/>
        </p:blipFill>
        <p:spPr>
          <a:xfrm>
            <a:off x="635532" y="3941227"/>
            <a:ext cx="3371179" cy="26517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t="7753"/>
          <a:stretch/>
        </p:blipFill>
        <p:spPr>
          <a:xfrm>
            <a:off x="4416119" y="3955795"/>
            <a:ext cx="3304765" cy="262340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t="8619"/>
          <a:stretch/>
        </p:blipFill>
        <p:spPr>
          <a:xfrm>
            <a:off x="8259015" y="4032911"/>
            <a:ext cx="3474130" cy="271194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35532" y="3571895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Under-the-Basket Players (177)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8432540" y="3573206"/>
            <a:ext cx="3648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Distributors and shot creators (203)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241986" y="3573206"/>
            <a:ext cx="3653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Perimeter shooters/defenders (187)</a:t>
            </a:r>
          </a:p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956933" y="4068089"/>
            <a:ext cx="3068066" cy="96363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356208" y="4123159"/>
            <a:ext cx="3468279" cy="30446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8815030" y="4170952"/>
            <a:ext cx="2883062" cy="36896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17244" y="6020841"/>
            <a:ext cx="3556000" cy="5721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850647" y="5969095"/>
            <a:ext cx="2953167" cy="6101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8779978" y="6144125"/>
            <a:ext cx="2953167" cy="5524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39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7" t="5825" r="6876" b="6140"/>
          <a:stretch/>
        </p:blipFill>
        <p:spPr>
          <a:xfrm>
            <a:off x="3258" y="3091231"/>
            <a:ext cx="3976074" cy="31972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1" t="5911" r="6572" b="4621"/>
          <a:stretch/>
        </p:blipFill>
        <p:spPr>
          <a:xfrm>
            <a:off x="3904877" y="3057055"/>
            <a:ext cx="4212427" cy="3296422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41229" y="433638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t-SNE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87728" y="2825813"/>
            <a:ext cx="3097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3 Hierarchical Clusters Overlaid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4011" y="2819209"/>
            <a:ext cx="3933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Full data set reduced to two dimensions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6" t="5884" r="7840" b="5063"/>
          <a:stretch/>
        </p:blipFill>
        <p:spPr>
          <a:xfrm>
            <a:off x="7945763" y="3057055"/>
            <a:ext cx="4246238" cy="329642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461550" y="2819209"/>
            <a:ext cx="3214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10 Hierarchical Clusters Overlaid</a:t>
            </a:r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645211" y="4534542"/>
            <a:ext cx="1867883" cy="146520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293895" y="3426387"/>
            <a:ext cx="1483894" cy="121780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280480" y="3979837"/>
            <a:ext cx="1568054" cy="149698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662736" y="4733818"/>
            <a:ext cx="1203159" cy="89696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549972" y="4846108"/>
            <a:ext cx="929553" cy="102251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371221" y="4534541"/>
            <a:ext cx="1483894" cy="94228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431867" y="3739207"/>
            <a:ext cx="939354" cy="6220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584267" y="4244531"/>
            <a:ext cx="542020" cy="6220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553980" y="3933506"/>
            <a:ext cx="939354" cy="6220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306159" y="4437036"/>
            <a:ext cx="542020" cy="4696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0017402" y="3474514"/>
            <a:ext cx="830777" cy="52579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9712603" y="3426389"/>
            <a:ext cx="433135" cy="35292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0105633" y="4076091"/>
            <a:ext cx="460918" cy="4584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1356919" y="4380890"/>
            <a:ext cx="433135" cy="35292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674793" y="4430269"/>
            <a:ext cx="1634785" cy="146520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367232" y="4358080"/>
            <a:ext cx="1271043" cy="127269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1342513" y="3401375"/>
            <a:ext cx="1757433" cy="12428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19411" y="315002"/>
            <a:ext cx="2675928" cy="212702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9475086" y="36138"/>
            <a:ext cx="2828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t-SNE example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64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619" y="-4888"/>
            <a:ext cx="10515600" cy="1325563"/>
          </a:xfrm>
        </p:spPr>
        <p:txBody>
          <a:bodyPr/>
          <a:lstStyle/>
          <a:p>
            <a:r>
              <a:rPr lang="en-US" smtClean="0"/>
              <a:t>Final Clustering Step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0" t="5843" r="7375" b="2856"/>
          <a:stretch/>
        </p:blipFill>
        <p:spPr>
          <a:xfrm>
            <a:off x="45907" y="1032966"/>
            <a:ext cx="4044090" cy="324546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7" t="6885" r="6979" b="5159"/>
          <a:stretch/>
        </p:blipFill>
        <p:spPr>
          <a:xfrm>
            <a:off x="4044090" y="1032966"/>
            <a:ext cx="4074695" cy="31370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3" t="1003" r="6807" b="5698"/>
          <a:stretch/>
        </p:blipFill>
        <p:spPr>
          <a:xfrm>
            <a:off x="8041617" y="792337"/>
            <a:ext cx="4125614" cy="33776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3774" y="4278433"/>
            <a:ext cx="393031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Under-the-Basket Players (</a:t>
            </a:r>
            <a:r>
              <a:rPr lang="en-US" b="1" dirty="0" smtClean="0"/>
              <a:t>177)</a:t>
            </a:r>
            <a:endParaRPr lang="en-US" b="1" dirty="0"/>
          </a:p>
          <a:p>
            <a:endParaRPr lang="en-US" b="1" dirty="0" smtClean="0"/>
          </a:p>
          <a:p>
            <a:r>
              <a:rPr lang="en-US" b="1" dirty="0" smtClean="0"/>
              <a:t>0) </a:t>
            </a:r>
            <a:r>
              <a:rPr lang="en-US" dirty="0" smtClean="0"/>
              <a:t>Rim protectors, limited offense versatility (47)</a:t>
            </a:r>
          </a:p>
          <a:p>
            <a:r>
              <a:rPr lang="en-US" b="1" dirty="0" smtClean="0"/>
              <a:t>1)</a:t>
            </a:r>
            <a:r>
              <a:rPr lang="en-US" dirty="0" smtClean="0"/>
              <a:t> Strong rebounders, versatile offensive skill set (53)</a:t>
            </a:r>
          </a:p>
          <a:p>
            <a:r>
              <a:rPr lang="en-US" b="1" dirty="0" smtClean="0"/>
              <a:t>2) </a:t>
            </a:r>
            <a:r>
              <a:rPr lang="en-US" dirty="0" smtClean="0"/>
              <a:t>Dominant rebounders, shot blockers (77)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342900" indent="-342900">
              <a:buAutoNum type="arabicParenR"/>
            </a:pP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254922" y="4278433"/>
            <a:ext cx="365302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Perimeter shooters/defenders (</a:t>
            </a:r>
            <a:r>
              <a:rPr lang="en-US" b="1" dirty="0" smtClean="0"/>
              <a:t>187) </a:t>
            </a:r>
          </a:p>
          <a:p>
            <a:endParaRPr lang="en-US" b="1" dirty="0"/>
          </a:p>
          <a:p>
            <a:r>
              <a:rPr lang="en-US" b="1" dirty="0" smtClean="0"/>
              <a:t>3) </a:t>
            </a:r>
            <a:r>
              <a:rPr lang="en-US" dirty="0" smtClean="0"/>
              <a:t>Perimeter only defenders, 3pt shooters (59)</a:t>
            </a:r>
          </a:p>
          <a:p>
            <a:r>
              <a:rPr lang="en-US" b="1" dirty="0" smtClean="0"/>
              <a:t>4)</a:t>
            </a:r>
            <a:r>
              <a:rPr lang="en-US" dirty="0" smtClean="0"/>
              <a:t> 3pt shooters, volume catch-and-shoot scoring, versatile defenders (71)</a:t>
            </a:r>
          </a:p>
          <a:p>
            <a:r>
              <a:rPr lang="en-US" b="1" dirty="0" smtClean="0"/>
              <a:t>5)</a:t>
            </a:r>
            <a:r>
              <a:rPr lang="en-US" dirty="0" smtClean="0"/>
              <a:t> Versatile interior and perimeter defenders, 3pt shooters (57)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b="1" dirty="0" smtClean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27331" y="4278433"/>
            <a:ext cx="36480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Distributors and shot creators (</a:t>
            </a:r>
            <a:r>
              <a:rPr lang="en-US" b="1" dirty="0" smtClean="0"/>
              <a:t>203)</a:t>
            </a:r>
          </a:p>
          <a:p>
            <a:endParaRPr lang="en-US" b="1" dirty="0"/>
          </a:p>
          <a:p>
            <a:r>
              <a:rPr lang="en-US" b="1" dirty="0" smtClean="0"/>
              <a:t>6) </a:t>
            </a:r>
            <a:r>
              <a:rPr lang="en-US" dirty="0" smtClean="0"/>
              <a:t>Ball dominant distributors and shooters (49)</a:t>
            </a:r>
          </a:p>
          <a:p>
            <a:r>
              <a:rPr lang="en-US" b="1" dirty="0" smtClean="0"/>
              <a:t>7) </a:t>
            </a:r>
            <a:r>
              <a:rPr lang="en-US" dirty="0" smtClean="0"/>
              <a:t>Secondary distributors, perimeter defenders, versatile scorers (49)</a:t>
            </a:r>
          </a:p>
          <a:p>
            <a:r>
              <a:rPr lang="en-US" b="1" dirty="0" smtClean="0"/>
              <a:t>8) </a:t>
            </a:r>
            <a:r>
              <a:rPr lang="en-US" dirty="0" smtClean="0"/>
              <a:t>Perimeter defenders, mid-range and three shooters, distributors (54)</a:t>
            </a:r>
            <a:endParaRPr lang="en-US" dirty="0"/>
          </a:p>
          <a:p>
            <a:r>
              <a:rPr lang="en-US" b="1" dirty="0" smtClean="0"/>
              <a:t>9) </a:t>
            </a:r>
            <a:r>
              <a:rPr lang="en-US" dirty="0" smtClean="0"/>
              <a:t>Pure creators/distributors (51)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1267326" y="2368929"/>
            <a:ext cx="1347713" cy="6256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660614" y="1855510"/>
            <a:ext cx="1652336" cy="6256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296897" y="2481152"/>
            <a:ext cx="1280108" cy="102683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892842" y="1807384"/>
            <a:ext cx="1347537" cy="152439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155112" y="1466928"/>
            <a:ext cx="1347537" cy="18648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42544" y="3031954"/>
            <a:ext cx="1628277" cy="86931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033145" y="2449138"/>
            <a:ext cx="800665" cy="66302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45278" y="2537544"/>
            <a:ext cx="1066185" cy="65483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353852" y="2864961"/>
            <a:ext cx="1066185" cy="65483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571332" y="2101660"/>
            <a:ext cx="865616" cy="65483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9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998" y="3608127"/>
            <a:ext cx="2249906" cy="14528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117" y="3299316"/>
            <a:ext cx="2420782" cy="17567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9777" y="3310681"/>
            <a:ext cx="2410393" cy="17492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814" y="3258542"/>
            <a:ext cx="2482237" cy="180139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730" y="3362676"/>
            <a:ext cx="2338746" cy="169726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9009" y="1269864"/>
            <a:ext cx="1218299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lineup:  Curry,Stephen - Durant,Kevin - Green,Draymond - Iguodala,Andre - Thompson,Klay</a:t>
            </a:r>
          </a:p>
          <a:p>
            <a:r>
              <a:rPr lang="fi-FI" dirty="0">
                <a:solidFill>
                  <a:srgbClr val="000000"/>
                </a:solidFill>
                <a:latin typeface="Menlo-Regular" charset="0"/>
              </a:rPr>
              <a:t>clusters: 6,7,2,4,4 </a:t>
            </a:r>
          </a:p>
          <a:p>
            <a:r>
              <a:rPr lang="fi-FI" dirty="0">
                <a:solidFill>
                  <a:srgbClr val="000000"/>
                </a:solidFill>
                <a:latin typeface="Menlo-Regular" charset="0"/>
              </a:rPr>
              <a:t>points scored:  206.7</a:t>
            </a:r>
          </a:p>
          <a:p>
            <a:r>
              <a:rPr lang="fi-FI" dirty="0">
                <a:solidFill>
                  <a:srgbClr val="000000"/>
                </a:solidFill>
                <a:latin typeface="Menlo-Regular" charset="0"/>
              </a:rPr>
              <a:t>points allowed:  157.3</a:t>
            </a:r>
          </a:p>
          <a:p>
            <a:r>
              <a:rPr lang="fi-FI" dirty="0">
                <a:solidFill>
                  <a:srgbClr val="000000"/>
                </a:solidFill>
                <a:latin typeface="Menlo-Regular" charset="0"/>
              </a:rPr>
              <a:t>minutes played:  67.6</a:t>
            </a:r>
          </a:p>
          <a:p>
            <a:r>
              <a:rPr lang="de-DE" dirty="0">
                <a:solidFill>
                  <a:srgbClr val="000000"/>
                </a:solidFill>
                <a:latin typeface="Menlo-Regular" charset="0"/>
              </a:rPr>
              <a:t>net per min:  0.7308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4167" y="1900940"/>
            <a:ext cx="2887579" cy="280786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4168" y="2920858"/>
            <a:ext cx="2887579" cy="337684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35291" y="81967"/>
            <a:ext cx="7732295" cy="1173684"/>
          </a:xfrm>
        </p:spPr>
        <p:txBody>
          <a:bodyPr>
            <a:normAutofit/>
          </a:bodyPr>
          <a:lstStyle/>
          <a:p>
            <a:r>
              <a:rPr lang="en-US" dirty="0" smtClean="0"/>
              <a:t>Lineup </a:t>
            </a:r>
            <a:r>
              <a:rPr lang="en-US" dirty="0" smtClean="0"/>
              <a:t>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036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205" y="-62524"/>
            <a:ext cx="10515600" cy="1325563"/>
          </a:xfrm>
        </p:spPr>
        <p:txBody>
          <a:bodyPr/>
          <a:lstStyle/>
          <a:p>
            <a:r>
              <a:rPr lang="en-US" dirty="0" smtClean="0"/>
              <a:t>3 cluster </a:t>
            </a:r>
            <a:r>
              <a:rPr lang="en-US" dirty="0" smtClean="0"/>
              <a:t>combo performance results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7432" y="1049006"/>
            <a:ext cx="6873373" cy="39849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5205" y="1049006"/>
            <a:ext cx="462012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Top cluster combo: 4,5,6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4 =</a:t>
            </a:r>
            <a:r>
              <a:rPr lang="en-US" b="1" dirty="0" smtClean="0"/>
              <a:t>  </a:t>
            </a:r>
            <a:r>
              <a:rPr lang="en-US" dirty="0" smtClean="0"/>
              <a:t>3pt </a:t>
            </a:r>
            <a:r>
              <a:rPr lang="en-US" dirty="0"/>
              <a:t>shooters, volume catch-and-shoot </a:t>
            </a:r>
            <a:r>
              <a:rPr lang="en-US" dirty="0" smtClean="0"/>
              <a:t>	scoring</a:t>
            </a:r>
            <a:r>
              <a:rPr lang="en-US" dirty="0"/>
              <a:t>, versatile defenders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5 = </a:t>
            </a:r>
            <a:r>
              <a:rPr lang="en-US" dirty="0"/>
              <a:t>Versatile interior and perimeter </a:t>
            </a:r>
            <a:r>
              <a:rPr lang="en-US" dirty="0" smtClean="0"/>
              <a:t>	defenders</a:t>
            </a:r>
            <a:r>
              <a:rPr lang="en-US" dirty="0"/>
              <a:t>, 3pt </a:t>
            </a:r>
            <a:r>
              <a:rPr lang="en-US" dirty="0" smtClean="0"/>
              <a:t>shooters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6 = </a:t>
            </a:r>
            <a:r>
              <a:rPr lang="en-US" dirty="0"/>
              <a:t>Ball dominant distributors and </a:t>
            </a:r>
            <a:r>
              <a:rPr lang="en-US" dirty="0" smtClean="0"/>
              <a:t>shooters </a:t>
            </a:r>
            <a:endParaRPr lang="en-US" dirty="0"/>
          </a:p>
          <a:p>
            <a:endParaRPr lang="en-US" dirty="0" smtClean="0"/>
          </a:p>
          <a:p>
            <a:r>
              <a:rPr lang="en-US" b="1" dirty="0" smtClean="0"/>
              <a:t>Critical player types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4s appear in 10 of the top 20 combos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5s appear in 9 of the top combos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9s appear in 8 of the top combos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Best guess: shot creation and three point shooting are the highest value skill sets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r>
              <a:rPr lang="en-US" b="1" dirty="0" smtClean="0"/>
              <a:t>Underrepresented player types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3s only appear in 2 of the top combos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0s only appear in 3 of the top combos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Best guess: 3s have limited defensive versatility (rarely leave the perimeter) and 0s have limited offensive versatility (rarely leave paint)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endParaRPr lang="en-US" b="1" dirty="0" smtClean="0"/>
          </a:p>
          <a:p>
            <a:pPr marL="285750" indent="-285750">
              <a:buFont typeface="Arial" charset="0"/>
              <a:buChar char="•"/>
            </a:pP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4971381" y="1263039"/>
            <a:ext cx="7165474" cy="200576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17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data!  </a:t>
            </a:r>
          </a:p>
          <a:p>
            <a:r>
              <a:rPr lang="en-US" dirty="0" smtClean="0"/>
              <a:t>Test Gaussian Mixture model</a:t>
            </a:r>
          </a:p>
          <a:p>
            <a:r>
              <a:rPr lang="en-US" dirty="0" smtClean="0"/>
              <a:t>Applications: team-by-team recommendations, projection of player type and NBA comps for rookies or college players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330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30232</TotalTime>
  <Words>748</Words>
  <Application>Microsoft Macintosh PowerPoint</Application>
  <PresentationFormat>Widescreen</PresentationFormat>
  <Paragraphs>138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Menlo-Regular</vt:lpstr>
      <vt:lpstr>Arial</vt:lpstr>
      <vt:lpstr>Office Theme</vt:lpstr>
      <vt:lpstr>NBA Player Types and  Optimal Lineup Composition  Mark Corey github.com/MarkDCorey/nba_player_clustering</vt:lpstr>
      <vt:lpstr>Player Data Example</vt:lpstr>
      <vt:lpstr>Player Data: Feature Reduction and  First Clustering Attempt</vt:lpstr>
      <vt:lpstr>Hierarchical Structure?</vt:lpstr>
      <vt:lpstr>t-SNE</vt:lpstr>
      <vt:lpstr>Final Clustering Step</vt:lpstr>
      <vt:lpstr>Lineup Example</vt:lpstr>
      <vt:lpstr>3 cluster combo performance results</vt:lpstr>
      <vt:lpstr>Next Steps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Corey</dc:creator>
  <cp:lastModifiedBy>mdcorey@gmail.com</cp:lastModifiedBy>
  <cp:revision>174</cp:revision>
  <cp:lastPrinted>2016-11-30T21:04:26Z</cp:lastPrinted>
  <dcterms:created xsi:type="dcterms:W3CDTF">2016-11-10T00:44:53Z</dcterms:created>
  <dcterms:modified xsi:type="dcterms:W3CDTF">2016-12-02T22:59:27Z</dcterms:modified>
</cp:coreProperties>
</file>